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5" r:id="rId1"/>
  </p:sldMasterIdLst>
  <p:notesMasterIdLst>
    <p:notesMasterId r:id="rId20"/>
  </p:notesMasterIdLst>
  <p:sldIdLst>
    <p:sldId id="256" r:id="rId2"/>
    <p:sldId id="257" r:id="rId3"/>
    <p:sldId id="263" r:id="rId4"/>
    <p:sldId id="266" r:id="rId5"/>
    <p:sldId id="264" r:id="rId6"/>
    <p:sldId id="265" r:id="rId7"/>
    <p:sldId id="267" r:id="rId8"/>
    <p:sldId id="262" r:id="rId9"/>
    <p:sldId id="279" r:id="rId10"/>
    <p:sldId id="280" r:id="rId11"/>
    <p:sldId id="281" r:id="rId12"/>
    <p:sldId id="282" r:id="rId13"/>
    <p:sldId id="283" r:id="rId14"/>
    <p:sldId id="274" r:id="rId15"/>
    <p:sldId id="275" r:id="rId16"/>
    <p:sldId id="276" r:id="rId17"/>
    <p:sldId id="277" r:id="rId18"/>
    <p:sldId id="278" r:id="rId1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49" autoAdjust="0"/>
    <p:restoredTop sz="94660"/>
  </p:normalViewPr>
  <p:slideViewPr>
    <p:cSldViewPr snapToGrid="0">
      <p:cViewPr varScale="1">
        <p:scale>
          <a:sx n="64" d="100"/>
          <a:sy n="64" d="100"/>
        </p:scale>
        <p:origin x="36" y="1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1CB45A-E8C1-4941-B351-BF84FA6B5437}" type="datetimeFigureOut">
              <a:rPr lang="es-ES" smtClean="0"/>
              <a:t>12/01/2020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C99515-53EA-4DA7-B08B-DDE74250D08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05161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1/12/2020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7395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1/12/2020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213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1/12/2020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202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1/12/2020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978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1/12/2020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772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1/12/2020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9920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1/12/2020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018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1/12/2020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634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1/12/2020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319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1/12/2020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450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1/12/2020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0228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1/12/2020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0797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704" r:id="rId5"/>
    <p:sldLayoutId id="2147483698" r:id="rId6"/>
    <p:sldLayoutId id="2147483699" r:id="rId7"/>
    <p:sldLayoutId id="2147483700" r:id="rId8"/>
    <p:sldLayoutId id="2147483703" r:id="rId9"/>
    <p:sldLayoutId id="2147483701" r:id="rId10"/>
    <p:sldLayoutId id="2147483702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3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643893FD-BDBE-410B-8CD8-D63A2F8B49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109"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12607" y="1238442"/>
            <a:ext cx="3635926" cy="4355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DA9414D-152A-4953-B32F-07ECE377EB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30627" y="1445279"/>
            <a:ext cx="3402763" cy="3062263"/>
          </a:xfrm>
        </p:spPr>
        <p:txBody>
          <a:bodyPr anchor="b">
            <a:normAutofit fontScale="90000"/>
          </a:bodyPr>
          <a:lstStyle/>
          <a:p>
            <a:r>
              <a:rPr lang="es-ES" sz="4000" dirty="0">
                <a:solidFill>
                  <a:schemeClr val="tx1"/>
                </a:solidFill>
              </a:rPr>
              <a:t>TAREA</a:t>
            </a:r>
            <a:br>
              <a:rPr lang="es-ES" sz="4000" dirty="0">
                <a:solidFill>
                  <a:schemeClr val="tx1"/>
                </a:solidFill>
              </a:rPr>
            </a:br>
            <a:r>
              <a:rPr lang="es-ES" sz="4000" dirty="0">
                <a:solidFill>
                  <a:schemeClr val="tx1"/>
                </a:solidFill>
              </a:rPr>
              <a:t>SEMINARIO 2</a:t>
            </a:r>
            <a:br>
              <a:rPr lang="es-ES" sz="4000" dirty="0">
                <a:solidFill>
                  <a:schemeClr val="tx1"/>
                </a:solidFill>
              </a:rPr>
            </a:br>
            <a:br>
              <a:rPr lang="es-ES" sz="4000" dirty="0">
                <a:solidFill>
                  <a:schemeClr val="tx1"/>
                </a:solidFill>
              </a:rPr>
            </a:br>
            <a:r>
              <a:rPr lang="es-ES" sz="4000" dirty="0">
                <a:solidFill>
                  <a:schemeClr val="tx1"/>
                </a:solidFill>
              </a:rPr>
              <a:t>Grado en Odontología</a:t>
            </a:r>
            <a:br>
              <a:rPr lang="es-ES" sz="4000" dirty="0">
                <a:solidFill>
                  <a:schemeClr val="tx1"/>
                </a:solidFill>
              </a:rPr>
            </a:br>
            <a:endParaRPr lang="es-ES" sz="4000" dirty="0">
              <a:solidFill>
                <a:schemeClr val="tx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969E4BF-5C13-4D05-AB9C-3883EFA465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7750" y="4608576"/>
            <a:ext cx="3205640" cy="774186"/>
          </a:xfrm>
        </p:spPr>
        <p:txBody>
          <a:bodyPr anchor="t">
            <a:normAutofit fontScale="70000" lnSpcReduction="20000"/>
          </a:bodyPr>
          <a:lstStyle/>
          <a:p>
            <a:r>
              <a:rPr lang="es-ES" sz="2000" dirty="0"/>
              <a:t>CARMEN BRAVO SÁNCHEZ</a:t>
            </a:r>
          </a:p>
          <a:p>
            <a:r>
              <a:rPr lang="es-ES" sz="2000" dirty="0"/>
              <a:t>GRUPO A1</a:t>
            </a:r>
          </a:p>
          <a:p>
            <a:endParaRPr lang="es-ES" sz="2000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6090" y="4508519"/>
            <a:ext cx="3108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EDC90921-9082-491B-940E-827D679F3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692468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9B69B55B-34F0-4F89-88C3-55DEFF663C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564" t="10733" r="23661" b="7043"/>
          <a:stretch/>
        </p:blipFill>
        <p:spPr>
          <a:xfrm>
            <a:off x="5095875" y="297658"/>
            <a:ext cx="6715125" cy="5885024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9E963FF-C816-4992-B060-EFFBF987E634}"/>
              </a:ext>
            </a:extLst>
          </p:cNvPr>
          <p:cNvSpPr txBox="1"/>
          <p:nvPr/>
        </p:nvSpPr>
        <p:spPr>
          <a:xfrm>
            <a:off x="581025" y="676275"/>
            <a:ext cx="4514850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Este es el enunciado de la tarea a realizar en la que lo primero que haremos, será entrar en </a:t>
            </a:r>
            <a:r>
              <a:rPr lang="es-ES" b="1" dirty="0"/>
              <a:t>DIALNET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5771EA5-6273-46E0-B078-6FD243184D3A}"/>
              </a:ext>
            </a:extLst>
          </p:cNvPr>
          <p:cNvSpPr txBox="1"/>
          <p:nvPr/>
        </p:nvSpPr>
        <p:spPr>
          <a:xfrm>
            <a:off x="581025" y="2090057"/>
            <a:ext cx="4514850" cy="31393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Las palabras claves utilizadas son:</a:t>
            </a:r>
          </a:p>
          <a:p>
            <a:r>
              <a:rPr lang="es-ES" dirty="0"/>
              <a:t>PREVENCIÓN</a:t>
            </a:r>
          </a:p>
          <a:p>
            <a:r>
              <a:rPr lang="es-ES" dirty="0"/>
              <a:t>DIAGNÓSTICO</a:t>
            </a:r>
          </a:p>
          <a:p>
            <a:r>
              <a:rPr lang="es-ES" dirty="0"/>
              <a:t>PULPITIS</a:t>
            </a:r>
          </a:p>
          <a:p>
            <a:r>
              <a:rPr lang="es-ES" dirty="0"/>
              <a:t>GINGIVITIS</a:t>
            </a:r>
          </a:p>
          <a:p>
            <a:r>
              <a:rPr lang="es-ES" dirty="0"/>
              <a:t>INFANCIA</a:t>
            </a:r>
          </a:p>
          <a:p>
            <a:r>
              <a:rPr lang="es-ES" dirty="0"/>
              <a:t>ADOLESCENCIA</a:t>
            </a:r>
          </a:p>
          <a:p>
            <a:r>
              <a:rPr lang="es-ES" dirty="0"/>
              <a:t>JÓVENES</a:t>
            </a:r>
          </a:p>
          <a:p>
            <a:r>
              <a:rPr lang="es-ES" dirty="0"/>
              <a:t>NIÑO</a:t>
            </a:r>
          </a:p>
          <a:p>
            <a:r>
              <a:rPr lang="es-ES" dirty="0"/>
              <a:t>PÁRBULO</a:t>
            </a:r>
          </a:p>
          <a:p>
            <a:endParaRPr lang="es-ES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A8E6635C-550C-4AAE-BF96-E79B307EF0A5}"/>
              </a:ext>
            </a:extLst>
          </p:cNvPr>
          <p:cNvSpPr/>
          <p:nvPr/>
        </p:nvSpPr>
        <p:spPr>
          <a:xfrm>
            <a:off x="5276850" y="2838450"/>
            <a:ext cx="6181725" cy="8191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0267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07BB2ED7-A9DC-45DF-8DAB-1742BE4F10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111"/>
          <a:stretch/>
        </p:blipFill>
        <p:spPr>
          <a:xfrm>
            <a:off x="0" y="0"/>
            <a:ext cx="12192000" cy="64389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08591F01-CD6B-4986-99CD-D1BE73522F03}"/>
              </a:ext>
            </a:extLst>
          </p:cNvPr>
          <p:cNvSpPr txBox="1"/>
          <p:nvPr/>
        </p:nvSpPr>
        <p:spPr>
          <a:xfrm>
            <a:off x="8582025" y="1674674"/>
            <a:ext cx="3305175" cy="175432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Lo primero que hacemos es registrarnos en DIALNET donde, una vez registrados, recibiremos un correo de confirmación con un enlace en el que nos dará la bienvenida.</a:t>
            </a: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14E46409-96D6-4CCC-BD17-8F1FD9A40228}"/>
              </a:ext>
            </a:extLst>
          </p:cNvPr>
          <p:cNvSpPr/>
          <p:nvPr/>
        </p:nvSpPr>
        <p:spPr>
          <a:xfrm>
            <a:off x="1095375" y="1495425"/>
            <a:ext cx="2400301" cy="628650"/>
          </a:xfrm>
          <a:prstGeom prst="roundRect">
            <a:avLst/>
          </a:prstGeom>
          <a:noFill/>
          <a:ln>
            <a:solidFill>
              <a:schemeClr val="tx2">
                <a:lumMod val="75000"/>
                <a:lumOff val="2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Flecha: hacia abajo 5">
            <a:extLst>
              <a:ext uri="{FF2B5EF4-FFF2-40B4-BE49-F238E27FC236}">
                <a16:creationId xmlns:a16="http://schemas.microsoft.com/office/drawing/2014/main" id="{80924403-0A0B-47A7-9E01-967CCD384682}"/>
              </a:ext>
            </a:extLst>
          </p:cNvPr>
          <p:cNvSpPr/>
          <p:nvPr/>
        </p:nvSpPr>
        <p:spPr>
          <a:xfrm rot="4396911">
            <a:off x="3676650" y="1133475"/>
            <a:ext cx="685800" cy="723900"/>
          </a:xfrm>
          <a:prstGeom prst="downArrow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7477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98DCC0B-A096-4DFC-BFAC-9716AA28E2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973"/>
          <a:stretch/>
        </p:blipFill>
        <p:spPr>
          <a:xfrm>
            <a:off x="0" y="0"/>
            <a:ext cx="12192000" cy="6448425"/>
          </a:xfrm>
          <a:prstGeom prst="rect">
            <a:avLst/>
          </a:prstGeom>
        </p:spPr>
      </p:pic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C05A7C78-1B7E-428D-A828-0EA40AAEC146}"/>
              </a:ext>
            </a:extLst>
          </p:cNvPr>
          <p:cNvSpPr/>
          <p:nvPr/>
        </p:nvSpPr>
        <p:spPr>
          <a:xfrm>
            <a:off x="2705100" y="3905250"/>
            <a:ext cx="2019300" cy="733425"/>
          </a:xfrm>
          <a:prstGeom prst="roundRect">
            <a:avLst/>
          </a:prstGeom>
          <a:noFill/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B0E57C77-8CCD-4D5C-A4B5-49C2F0AC5CA8}"/>
              </a:ext>
            </a:extLst>
          </p:cNvPr>
          <p:cNvSpPr/>
          <p:nvPr/>
        </p:nvSpPr>
        <p:spPr>
          <a:xfrm>
            <a:off x="1238250" y="1619250"/>
            <a:ext cx="5457825" cy="1085850"/>
          </a:xfrm>
          <a:prstGeom prst="roundRect">
            <a:avLst/>
          </a:prstGeom>
          <a:noFill/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Flecha: hacia abajo 4">
            <a:extLst>
              <a:ext uri="{FF2B5EF4-FFF2-40B4-BE49-F238E27FC236}">
                <a16:creationId xmlns:a16="http://schemas.microsoft.com/office/drawing/2014/main" id="{8016E8AE-7EF2-4CF1-8EAF-AD68E415C06F}"/>
              </a:ext>
            </a:extLst>
          </p:cNvPr>
          <p:cNvSpPr/>
          <p:nvPr/>
        </p:nvSpPr>
        <p:spPr>
          <a:xfrm rot="7597196">
            <a:off x="6657898" y="2658178"/>
            <a:ext cx="771680" cy="750860"/>
          </a:xfrm>
          <a:prstGeom prst="downArrow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95FE473-296C-44B7-A9C9-E9CD41B7473C}"/>
              </a:ext>
            </a:extLst>
          </p:cNvPr>
          <p:cNvSpPr txBox="1"/>
          <p:nvPr/>
        </p:nvSpPr>
        <p:spPr>
          <a:xfrm>
            <a:off x="8572500" y="4062412"/>
            <a:ext cx="3095625" cy="23083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En la parte de ‘Buscar documentos’ procedemos a la búsqueda de lo pedido en el ejercicio. En opciones avanzadas seleccionamos, para una búsqueda más selectiva, los artículos publicados entre 2000 y 2019</a:t>
            </a:r>
          </a:p>
        </p:txBody>
      </p:sp>
    </p:spTree>
    <p:extLst>
      <p:ext uri="{BB962C8B-B14F-4D97-AF65-F5344CB8AC3E}">
        <p14:creationId xmlns:p14="http://schemas.microsoft.com/office/powerpoint/2010/main" val="3157319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24B704C-8BE9-4962-B3E5-1DBFFC177E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111"/>
          <a:stretch/>
        </p:blipFill>
        <p:spPr>
          <a:xfrm>
            <a:off x="0" y="0"/>
            <a:ext cx="12192000" cy="6438900"/>
          </a:xfrm>
          <a:prstGeom prst="rect">
            <a:avLst/>
          </a:prstGeom>
        </p:spPr>
      </p:pic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19F613ED-CFC8-4321-8D91-3F882E2D4DD1}"/>
              </a:ext>
            </a:extLst>
          </p:cNvPr>
          <p:cNvSpPr/>
          <p:nvPr/>
        </p:nvSpPr>
        <p:spPr>
          <a:xfrm>
            <a:off x="3057525" y="2371725"/>
            <a:ext cx="2190750" cy="495300"/>
          </a:xfrm>
          <a:prstGeom prst="roundRect">
            <a:avLst/>
          </a:prstGeom>
          <a:noFill/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C767C744-76DE-4C0B-A5FE-E3F54032071F}"/>
              </a:ext>
            </a:extLst>
          </p:cNvPr>
          <p:cNvSpPr/>
          <p:nvPr/>
        </p:nvSpPr>
        <p:spPr>
          <a:xfrm>
            <a:off x="1066800" y="3314700"/>
            <a:ext cx="2486025" cy="1162050"/>
          </a:xfrm>
          <a:prstGeom prst="roundRect">
            <a:avLst/>
          </a:prstGeom>
          <a:noFill/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72F43E4-9B55-46C7-BC39-91CCCEE7E36C}"/>
              </a:ext>
            </a:extLst>
          </p:cNvPr>
          <p:cNvSpPr txBox="1"/>
          <p:nvPr/>
        </p:nvSpPr>
        <p:spPr>
          <a:xfrm>
            <a:off x="8239125" y="4449128"/>
            <a:ext cx="3771900" cy="14773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Con las palabras que se han usado para la búsqueda selectiva, hemos obtenido como resultado 53 documentos, de los cuales 35 pueden ser visualizados y 18 no</a:t>
            </a:r>
          </a:p>
        </p:txBody>
      </p:sp>
      <p:sp>
        <p:nvSpPr>
          <p:cNvPr id="6" name="Flecha: hacia abajo 5">
            <a:extLst>
              <a:ext uri="{FF2B5EF4-FFF2-40B4-BE49-F238E27FC236}">
                <a16:creationId xmlns:a16="http://schemas.microsoft.com/office/drawing/2014/main" id="{8BA60E6F-F892-4D92-ABE9-4EA7FCFA48D7}"/>
              </a:ext>
            </a:extLst>
          </p:cNvPr>
          <p:cNvSpPr/>
          <p:nvPr/>
        </p:nvSpPr>
        <p:spPr>
          <a:xfrm rot="19472166">
            <a:off x="590550" y="2371725"/>
            <a:ext cx="476250" cy="942975"/>
          </a:xfrm>
          <a:prstGeom prst="downArrow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8389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E0933C5-EA89-4CF1-B8F5-127FB433AE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388"/>
          <a:stretch/>
        </p:blipFill>
        <p:spPr>
          <a:xfrm>
            <a:off x="9525" y="0"/>
            <a:ext cx="12192000" cy="6419850"/>
          </a:xfrm>
          <a:prstGeom prst="rect">
            <a:avLst/>
          </a:prstGeom>
        </p:spPr>
      </p:pic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3952F5E6-6169-4283-B73A-0E72E37C07E5}"/>
              </a:ext>
            </a:extLst>
          </p:cNvPr>
          <p:cNvSpPr/>
          <p:nvPr/>
        </p:nvSpPr>
        <p:spPr>
          <a:xfrm>
            <a:off x="3028950" y="2581275"/>
            <a:ext cx="6153150" cy="1695450"/>
          </a:xfrm>
          <a:prstGeom prst="roundRect">
            <a:avLst/>
          </a:prstGeom>
          <a:noFill/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3" name="Conector: angular 2">
            <a:extLst>
              <a:ext uri="{FF2B5EF4-FFF2-40B4-BE49-F238E27FC236}">
                <a16:creationId xmlns:a16="http://schemas.microsoft.com/office/drawing/2014/main" id="{72A03A1C-FB2B-4309-A83B-058AA0FEEAA6}"/>
              </a:ext>
            </a:extLst>
          </p:cNvPr>
          <p:cNvCxnSpPr/>
          <p:nvPr/>
        </p:nvCxnSpPr>
        <p:spPr>
          <a:xfrm rot="5400000">
            <a:off x="8858250" y="1495425"/>
            <a:ext cx="990600" cy="742950"/>
          </a:xfrm>
          <a:prstGeom prst="bentConnector3">
            <a:avLst/>
          </a:prstGeom>
          <a:ln>
            <a:solidFill>
              <a:schemeClr val="tx2">
                <a:lumMod val="90000"/>
                <a:lumOff val="1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uadroTexto 5">
            <a:extLst>
              <a:ext uri="{FF2B5EF4-FFF2-40B4-BE49-F238E27FC236}">
                <a16:creationId xmlns:a16="http://schemas.microsoft.com/office/drawing/2014/main" id="{5293FF2D-6276-4B48-890F-EF5A7F6FFE89}"/>
              </a:ext>
            </a:extLst>
          </p:cNvPr>
          <p:cNvSpPr txBox="1"/>
          <p:nvPr/>
        </p:nvSpPr>
        <p:spPr>
          <a:xfrm>
            <a:off x="9563100" y="895350"/>
            <a:ext cx="2409825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Elijo este documento</a:t>
            </a:r>
          </a:p>
        </p:txBody>
      </p:sp>
    </p:spTree>
    <p:extLst>
      <p:ext uri="{BB962C8B-B14F-4D97-AF65-F5344CB8AC3E}">
        <p14:creationId xmlns:p14="http://schemas.microsoft.com/office/powerpoint/2010/main" val="18174607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46BB841-C6F9-49D2-816E-9871D0FDFB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361"/>
          <a:stretch/>
        </p:blipFill>
        <p:spPr>
          <a:xfrm>
            <a:off x="0" y="0"/>
            <a:ext cx="12192000" cy="6353175"/>
          </a:xfrm>
          <a:prstGeom prst="rect">
            <a:avLst/>
          </a:prstGeom>
        </p:spPr>
      </p:pic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2CC1659E-1B34-4C9F-891C-7FCA344284CE}"/>
              </a:ext>
            </a:extLst>
          </p:cNvPr>
          <p:cNvSpPr/>
          <p:nvPr/>
        </p:nvSpPr>
        <p:spPr>
          <a:xfrm>
            <a:off x="1104900" y="3600450"/>
            <a:ext cx="1743075" cy="800100"/>
          </a:xfrm>
          <a:prstGeom prst="roundRect">
            <a:avLst/>
          </a:prstGeom>
          <a:noFill/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Flecha: hacia abajo 2">
            <a:extLst>
              <a:ext uri="{FF2B5EF4-FFF2-40B4-BE49-F238E27FC236}">
                <a16:creationId xmlns:a16="http://schemas.microsoft.com/office/drawing/2014/main" id="{AD1E07B8-663B-4754-BD4E-518E72BAED80}"/>
              </a:ext>
            </a:extLst>
          </p:cNvPr>
          <p:cNvSpPr/>
          <p:nvPr/>
        </p:nvSpPr>
        <p:spPr>
          <a:xfrm rot="5191907">
            <a:off x="3257550" y="3552825"/>
            <a:ext cx="438150" cy="895350"/>
          </a:xfrm>
          <a:prstGeom prst="downArrow">
            <a:avLst/>
          </a:prstGeom>
          <a:solidFill>
            <a:schemeClr val="tx2">
              <a:lumMod val="90000"/>
              <a:lumOff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B651F7E-9C45-4003-9045-2DBE4F232854}"/>
              </a:ext>
            </a:extLst>
          </p:cNvPr>
          <p:cNvSpPr txBox="1"/>
          <p:nvPr/>
        </p:nvSpPr>
        <p:spPr>
          <a:xfrm>
            <a:off x="8334375" y="4246256"/>
            <a:ext cx="3448050" cy="14773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Hago </a:t>
            </a:r>
            <a:r>
              <a:rPr lang="es-ES" dirty="0" err="1"/>
              <a:t>click</a:t>
            </a:r>
            <a:r>
              <a:rPr lang="es-ES" dirty="0"/>
              <a:t> en ‘texto completo’ para entrar en el documento. Una vez dentro, vuelvo a hacer </a:t>
            </a:r>
            <a:r>
              <a:rPr lang="es-ES" dirty="0" err="1"/>
              <a:t>click</a:t>
            </a:r>
            <a:r>
              <a:rPr lang="es-ES" dirty="0"/>
              <a:t> en </a:t>
            </a:r>
            <a:r>
              <a:rPr lang="es-ES" b="1" dirty="0"/>
              <a:t>‘texto completo (</a:t>
            </a:r>
            <a:r>
              <a:rPr lang="es-ES" b="1" dirty="0" err="1"/>
              <a:t>pdf</a:t>
            </a:r>
            <a:r>
              <a:rPr lang="es-ES" b="1" dirty="0"/>
              <a:t>)’ </a:t>
            </a:r>
            <a:r>
              <a:rPr lang="es-ES" dirty="0"/>
              <a:t>para descargar el documento.</a:t>
            </a:r>
          </a:p>
        </p:txBody>
      </p:sp>
    </p:spTree>
    <p:extLst>
      <p:ext uri="{BB962C8B-B14F-4D97-AF65-F5344CB8AC3E}">
        <p14:creationId xmlns:p14="http://schemas.microsoft.com/office/powerpoint/2010/main" val="22000959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687AE30-5801-4E33-88A6-A27E8B56E4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084"/>
          <a:stretch/>
        </p:blipFill>
        <p:spPr>
          <a:xfrm>
            <a:off x="0" y="0"/>
            <a:ext cx="12192000" cy="637222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4743A201-CC77-4B1E-8238-BD36604D29A6}"/>
              </a:ext>
            </a:extLst>
          </p:cNvPr>
          <p:cNvSpPr txBox="1"/>
          <p:nvPr/>
        </p:nvSpPr>
        <p:spPr>
          <a:xfrm>
            <a:off x="0" y="1123950"/>
            <a:ext cx="2609850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Descargamos el texto completo (</a:t>
            </a:r>
            <a:r>
              <a:rPr lang="es-ES" dirty="0" err="1"/>
              <a:t>pdf</a:t>
            </a:r>
            <a:r>
              <a:rPr lang="es-ES" dirty="0"/>
              <a:t>) y así obtenemos el acceso directo al mismo.</a:t>
            </a:r>
          </a:p>
        </p:txBody>
      </p:sp>
    </p:spTree>
    <p:extLst>
      <p:ext uri="{BB962C8B-B14F-4D97-AF65-F5344CB8AC3E}">
        <p14:creationId xmlns:p14="http://schemas.microsoft.com/office/powerpoint/2010/main" val="9417059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0840189-AF33-43C1-862A-2CC87EAD8F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116"/>
          <a:stretch/>
        </p:blipFill>
        <p:spPr>
          <a:xfrm>
            <a:off x="0" y="0"/>
            <a:ext cx="12192000" cy="6301408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643C028-0F62-4109-85D8-A253D40774A3}"/>
              </a:ext>
            </a:extLst>
          </p:cNvPr>
          <p:cNvSpPr txBox="1"/>
          <p:nvPr/>
        </p:nvSpPr>
        <p:spPr>
          <a:xfrm>
            <a:off x="8160027" y="556592"/>
            <a:ext cx="3279912" cy="175432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Ahora seleccionamos la opción  ‘No’ en textos completos para ver los artículos con texto completo que no están disponibles y selecciono uno.</a:t>
            </a:r>
          </a:p>
          <a:p>
            <a:endParaRPr lang="es-ES" dirty="0"/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085D2328-C042-496E-BD31-B8E89D57A8E3}"/>
              </a:ext>
            </a:extLst>
          </p:cNvPr>
          <p:cNvSpPr/>
          <p:nvPr/>
        </p:nvSpPr>
        <p:spPr>
          <a:xfrm>
            <a:off x="3081130" y="2822713"/>
            <a:ext cx="5695122" cy="1639957"/>
          </a:xfrm>
          <a:prstGeom prst="roundRect">
            <a:avLst/>
          </a:prstGeom>
          <a:noFill/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Flecha: hacia abajo 7">
            <a:extLst>
              <a:ext uri="{FF2B5EF4-FFF2-40B4-BE49-F238E27FC236}">
                <a16:creationId xmlns:a16="http://schemas.microsoft.com/office/drawing/2014/main" id="{D48D713F-6589-439C-A92B-2690C2074C4A}"/>
              </a:ext>
            </a:extLst>
          </p:cNvPr>
          <p:cNvSpPr/>
          <p:nvPr/>
        </p:nvSpPr>
        <p:spPr>
          <a:xfrm rot="7091062">
            <a:off x="8983282" y="4259934"/>
            <a:ext cx="477079" cy="755374"/>
          </a:xfrm>
          <a:prstGeom prst="downArrow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15387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6BAEC4D-D27C-41D9-8957-5F895BD1AE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551"/>
          <a:stretch/>
        </p:blipFill>
        <p:spPr>
          <a:xfrm>
            <a:off x="0" y="0"/>
            <a:ext cx="12192000" cy="627159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0FE5E43-B0B7-480B-8797-156E6ED1461C}"/>
              </a:ext>
            </a:extLst>
          </p:cNvPr>
          <p:cNvSpPr txBox="1"/>
          <p:nvPr/>
        </p:nvSpPr>
        <p:spPr>
          <a:xfrm>
            <a:off x="3588026" y="4860235"/>
            <a:ext cx="3965713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Hago </a:t>
            </a:r>
            <a:r>
              <a:rPr lang="es-ES" dirty="0" err="1"/>
              <a:t>click</a:t>
            </a:r>
            <a:r>
              <a:rPr lang="es-ES" dirty="0"/>
              <a:t> en la palabra ‘Resumen’ de la revista ‘</a:t>
            </a:r>
            <a:r>
              <a:rPr lang="es-ES" dirty="0" err="1"/>
              <a:t>Maxilaris</a:t>
            </a:r>
            <a:r>
              <a:rPr lang="es-ES" dirty="0"/>
              <a:t>: Actualidad profesional e industrial del sector dental’</a:t>
            </a: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DE8D28EA-72DE-4904-BC8C-448B31978769}"/>
              </a:ext>
            </a:extLst>
          </p:cNvPr>
          <p:cNvSpPr/>
          <p:nvPr/>
        </p:nvSpPr>
        <p:spPr>
          <a:xfrm>
            <a:off x="1938130" y="2594113"/>
            <a:ext cx="3488635" cy="437322"/>
          </a:xfrm>
          <a:prstGeom prst="roundRect">
            <a:avLst/>
          </a:prstGeom>
          <a:noFill/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676261AA-5FFA-42DD-A4E5-B0CD35CE40F4}"/>
              </a:ext>
            </a:extLst>
          </p:cNvPr>
          <p:cNvSpPr/>
          <p:nvPr/>
        </p:nvSpPr>
        <p:spPr>
          <a:xfrm>
            <a:off x="6096000" y="2594113"/>
            <a:ext cx="1676400" cy="437322"/>
          </a:xfrm>
          <a:prstGeom prst="roundRect">
            <a:avLst/>
          </a:prstGeom>
          <a:noFill/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16833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45C21CD-E77F-4037-A82A-83E33C4DAB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101"/>
          <a:stretch/>
        </p:blipFill>
        <p:spPr>
          <a:xfrm>
            <a:off x="0" y="0"/>
            <a:ext cx="12192000" cy="6370983"/>
          </a:xfrm>
          <a:prstGeom prst="rect">
            <a:avLst/>
          </a:prstGeom>
        </p:spPr>
      </p:pic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2B260929-F355-45B1-A234-7126DA49067A}"/>
              </a:ext>
            </a:extLst>
          </p:cNvPr>
          <p:cNvSpPr/>
          <p:nvPr/>
        </p:nvSpPr>
        <p:spPr>
          <a:xfrm>
            <a:off x="1013791" y="4184374"/>
            <a:ext cx="2484783" cy="367748"/>
          </a:xfrm>
          <a:prstGeom prst="roundRect">
            <a:avLst/>
          </a:prstGeom>
          <a:noFill/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BBE4E98-F9ED-4318-A327-F840DB2B5FFA}"/>
              </a:ext>
            </a:extLst>
          </p:cNvPr>
          <p:cNvSpPr txBox="1"/>
          <p:nvPr/>
        </p:nvSpPr>
        <p:spPr>
          <a:xfrm>
            <a:off x="7916518" y="407504"/>
            <a:ext cx="3155674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Vuelvo a hacer </a:t>
            </a:r>
            <a:r>
              <a:rPr lang="es-ES" dirty="0" err="1"/>
              <a:t>click</a:t>
            </a:r>
            <a:r>
              <a:rPr lang="es-ES" dirty="0"/>
              <a:t>, ahora en el Catálogo de la Universidad de Sevilla para poder hacer la solicitud</a:t>
            </a:r>
          </a:p>
        </p:txBody>
      </p:sp>
    </p:spTree>
    <p:extLst>
      <p:ext uri="{BB962C8B-B14F-4D97-AF65-F5344CB8AC3E}">
        <p14:creationId xmlns:p14="http://schemas.microsoft.com/office/powerpoint/2010/main" val="2601464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505AEDC-161A-428E-8A0A-20FA89FB8C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406"/>
          <a:stretch/>
        </p:blipFill>
        <p:spPr>
          <a:xfrm>
            <a:off x="0" y="0"/>
            <a:ext cx="12192000" cy="6281530"/>
          </a:xfrm>
          <a:prstGeom prst="rect">
            <a:avLst/>
          </a:prstGeom>
        </p:spPr>
      </p:pic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18EB6379-5E84-4E1D-A033-B477763C8AE0}"/>
              </a:ext>
            </a:extLst>
          </p:cNvPr>
          <p:cNvSpPr/>
          <p:nvPr/>
        </p:nvSpPr>
        <p:spPr>
          <a:xfrm>
            <a:off x="4094922" y="5396948"/>
            <a:ext cx="3597965" cy="785191"/>
          </a:xfrm>
          <a:prstGeom prst="roundRect">
            <a:avLst/>
          </a:prstGeom>
          <a:noFill/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Flecha: hacia abajo 5">
            <a:extLst>
              <a:ext uri="{FF2B5EF4-FFF2-40B4-BE49-F238E27FC236}">
                <a16:creationId xmlns:a16="http://schemas.microsoft.com/office/drawing/2014/main" id="{8E359CB1-25F5-42BD-A026-0C8F1B1B513E}"/>
              </a:ext>
            </a:extLst>
          </p:cNvPr>
          <p:cNvSpPr/>
          <p:nvPr/>
        </p:nvSpPr>
        <p:spPr>
          <a:xfrm rot="3634929">
            <a:off x="7881731" y="5037558"/>
            <a:ext cx="884583" cy="785191"/>
          </a:xfrm>
          <a:prstGeom prst="downArrow">
            <a:avLst/>
          </a:prstGeom>
          <a:solidFill>
            <a:schemeClr val="tx2">
              <a:lumMod val="90000"/>
              <a:lumOff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F17E906-A46D-4DD0-8B1E-ADABF49B38C8}"/>
              </a:ext>
            </a:extLst>
          </p:cNvPr>
          <p:cNvSpPr txBox="1"/>
          <p:nvPr/>
        </p:nvSpPr>
        <p:spPr>
          <a:xfrm>
            <a:off x="6624430" y="3245557"/>
            <a:ext cx="3399183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Entramos en el depósito de B Centros Salud para la solicitud</a:t>
            </a:r>
          </a:p>
        </p:txBody>
      </p:sp>
    </p:spTree>
    <p:extLst>
      <p:ext uri="{BB962C8B-B14F-4D97-AF65-F5344CB8AC3E}">
        <p14:creationId xmlns:p14="http://schemas.microsoft.com/office/powerpoint/2010/main" val="12894309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2B03A00-2C3E-4A01-9C50-F14732F418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116"/>
          <a:stretch/>
        </p:blipFill>
        <p:spPr>
          <a:xfrm>
            <a:off x="0" y="0"/>
            <a:ext cx="12192000" cy="6410739"/>
          </a:xfrm>
          <a:prstGeom prst="rect">
            <a:avLst/>
          </a:prstGeom>
        </p:spPr>
      </p:pic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CC13A16C-CF38-490F-ADF8-089212D43B8D}"/>
              </a:ext>
            </a:extLst>
          </p:cNvPr>
          <p:cNvSpPr/>
          <p:nvPr/>
        </p:nvSpPr>
        <p:spPr>
          <a:xfrm>
            <a:off x="5029200" y="2872409"/>
            <a:ext cx="2017643" cy="556591"/>
          </a:xfrm>
          <a:prstGeom prst="roundRect">
            <a:avLst/>
          </a:prstGeom>
          <a:noFill/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2D1FDACE-F8AA-4BCD-B41F-A7B2993EF9E6}"/>
              </a:ext>
            </a:extLst>
          </p:cNvPr>
          <p:cNvSpPr/>
          <p:nvPr/>
        </p:nvSpPr>
        <p:spPr>
          <a:xfrm>
            <a:off x="4283765" y="5307496"/>
            <a:ext cx="1023731" cy="397565"/>
          </a:xfrm>
          <a:prstGeom prst="roundRect">
            <a:avLst/>
          </a:prstGeom>
          <a:noFill/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CA1EFDC-B2E3-4D7B-A7CC-90EC50B6ECE2}"/>
              </a:ext>
            </a:extLst>
          </p:cNvPr>
          <p:cNvSpPr txBox="1"/>
          <p:nvPr/>
        </p:nvSpPr>
        <p:spPr>
          <a:xfrm>
            <a:off x="8289235" y="1704492"/>
            <a:ext cx="3210339" cy="175432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Observamos el resumen de existencias y más abajo podemos ver la palabra ‘Solicitar’ que tendremos que seleccionar para hacer, finalmente, la solicitud del artículo </a:t>
            </a:r>
          </a:p>
        </p:txBody>
      </p:sp>
    </p:spTree>
    <p:extLst>
      <p:ext uri="{BB962C8B-B14F-4D97-AF65-F5344CB8AC3E}">
        <p14:creationId xmlns:p14="http://schemas.microsoft.com/office/powerpoint/2010/main" val="38860652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5A11FA2-08C6-4737-A503-7C0A461895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246"/>
          <a:stretch/>
        </p:blipFill>
        <p:spPr>
          <a:xfrm>
            <a:off x="0" y="0"/>
            <a:ext cx="12192000" cy="6429676"/>
          </a:xfrm>
          <a:prstGeom prst="rect">
            <a:avLst/>
          </a:prstGeom>
        </p:spPr>
      </p:pic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A0196EAF-F744-47AA-A3E0-EF46C7B964BB}"/>
              </a:ext>
            </a:extLst>
          </p:cNvPr>
          <p:cNvSpPr/>
          <p:nvPr/>
        </p:nvSpPr>
        <p:spPr>
          <a:xfrm>
            <a:off x="3166712" y="4918509"/>
            <a:ext cx="5659654" cy="1337912"/>
          </a:xfrm>
          <a:prstGeom prst="roundRect">
            <a:avLst/>
          </a:prstGeom>
          <a:noFill/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Flecha: hacia abajo 2">
            <a:extLst>
              <a:ext uri="{FF2B5EF4-FFF2-40B4-BE49-F238E27FC236}">
                <a16:creationId xmlns:a16="http://schemas.microsoft.com/office/drawing/2014/main" id="{476B15D5-42D0-4557-BEF3-574DE08BB9D4}"/>
              </a:ext>
            </a:extLst>
          </p:cNvPr>
          <p:cNvSpPr/>
          <p:nvPr/>
        </p:nvSpPr>
        <p:spPr>
          <a:xfrm rot="1537300">
            <a:off x="8653112" y="3844314"/>
            <a:ext cx="693019" cy="972152"/>
          </a:xfrm>
          <a:prstGeom prst="downArrow">
            <a:avLst/>
          </a:prstGeom>
          <a:solidFill>
            <a:schemeClr val="tx2">
              <a:lumMod val="90000"/>
              <a:lumOff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DFE92-FD91-4458-A52D-3BB7AD5D22B6}"/>
              </a:ext>
            </a:extLst>
          </p:cNvPr>
          <p:cNvSpPr txBox="1"/>
          <p:nvPr/>
        </p:nvSpPr>
        <p:spPr>
          <a:xfrm>
            <a:off x="2991677" y="428324"/>
            <a:ext cx="2791327" cy="14773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Ahora seleccionamos otro artículo de los NO completos. Luego hago </a:t>
            </a:r>
            <a:r>
              <a:rPr lang="es-ES" dirty="0" err="1"/>
              <a:t>click</a:t>
            </a:r>
            <a:r>
              <a:rPr lang="es-ES" dirty="0"/>
              <a:t> en la palabra ‘Resumen’ para poder entrar en él</a:t>
            </a: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6ABDCD9E-BE03-4AFE-8D73-7424C07930A9}"/>
              </a:ext>
            </a:extLst>
          </p:cNvPr>
          <p:cNvSpPr/>
          <p:nvPr/>
        </p:nvSpPr>
        <p:spPr>
          <a:xfrm>
            <a:off x="1242391" y="2017643"/>
            <a:ext cx="1838739" cy="695740"/>
          </a:xfrm>
          <a:prstGeom prst="roundRect">
            <a:avLst/>
          </a:prstGeom>
          <a:noFill/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59767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786058A-0B0C-499B-B124-BAB864CFC5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666"/>
          <a:stretch/>
        </p:blipFill>
        <p:spPr>
          <a:xfrm>
            <a:off x="0" y="0"/>
            <a:ext cx="12192000" cy="6400800"/>
          </a:xfrm>
          <a:prstGeom prst="rect">
            <a:avLst/>
          </a:prstGeom>
        </p:spPr>
      </p:pic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4ED65772-D17B-49A5-AF38-1F702F3ACF6D}"/>
              </a:ext>
            </a:extLst>
          </p:cNvPr>
          <p:cNvSpPr/>
          <p:nvPr/>
        </p:nvSpPr>
        <p:spPr>
          <a:xfrm>
            <a:off x="1713296" y="2348563"/>
            <a:ext cx="4119613" cy="558265"/>
          </a:xfrm>
          <a:prstGeom prst="roundRect">
            <a:avLst/>
          </a:prstGeom>
          <a:noFill/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2CAB8E8-31BF-4D72-A7E4-320FC9B85FB5}"/>
              </a:ext>
            </a:extLst>
          </p:cNvPr>
          <p:cNvSpPr txBox="1"/>
          <p:nvPr/>
        </p:nvSpPr>
        <p:spPr>
          <a:xfrm>
            <a:off x="4928135" y="1491916"/>
            <a:ext cx="3368842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Hago </a:t>
            </a:r>
            <a:r>
              <a:rPr lang="es-ES" dirty="0" err="1"/>
              <a:t>click</a:t>
            </a:r>
            <a:r>
              <a:rPr lang="es-ES" dirty="0"/>
              <a:t> en la revista de Medicina Oral</a:t>
            </a:r>
          </a:p>
        </p:txBody>
      </p:sp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82295A50-0C1C-4E67-A044-BB9C69921450}"/>
              </a:ext>
            </a:extLst>
          </p:cNvPr>
          <p:cNvCxnSpPr/>
          <p:nvPr/>
        </p:nvCxnSpPr>
        <p:spPr>
          <a:xfrm flipH="1">
            <a:off x="6096000" y="2627695"/>
            <a:ext cx="766813" cy="0"/>
          </a:xfrm>
          <a:prstGeom prst="straightConnector1">
            <a:avLst/>
          </a:prstGeom>
          <a:ln>
            <a:solidFill>
              <a:schemeClr val="tx2">
                <a:lumMod val="90000"/>
                <a:lumOff val="1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50124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D27D279-CEFB-4F05-87CB-1F4FA8211A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386"/>
          <a:stretch/>
        </p:blipFill>
        <p:spPr>
          <a:xfrm>
            <a:off x="0" y="0"/>
            <a:ext cx="12192000" cy="6420051"/>
          </a:xfrm>
          <a:prstGeom prst="rect">
            <a:avLst/>
          </a:prstGeom>
        </p:spPr>
      </p:pic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3FA608EC-7295-461B-9FFD-5890081DCB77}"/>
              </a:ext>
            </a:extLst>
          </p:cNvPr>
          <p:cNvSpPr/>
          <p:nvPr/>
        </p:nvSpPr>
        <p:spPr>
          <a:xfrm>
            <a:off x="847023" y="4254366"/>
            <a:ext cx="3022333" cy="875899"/>
          </a:xfrm>
          <a:prstGeom prst="roundRect">
            <a:avLst/>
          </a:prstGeom>
          <a:noFill/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E764C0C-5E59-46F4-8AD9-FD6C025B9B81}"/>
              </a:ext>
            </a:extLst>
          </p:cNvPr>
          <p:cNvSpPr txBox="1"/>
          <p:nvPr/>
        </p:nvSpPr>
        <p:spPr>
          <a:xfrm>
            <a:off x="8200724" y="994776"/>
            <a:ext cx="3465095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Pincho en ‘Catálogo de Universidad de Sevilla’</a:t>
            </a:r>
          </a:p>
        </p:txBody>
      </p:sp>
    </p:spTree>
    <p:extLst>
      <p:ext uri="{BB962C8B-B14F-4D97-AF65-F5344CB8AC3E}">
        <p14:creationId xmlns:p14="http://schemas.microsoft.com/office/powerpoint/2010/main" val="36278105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E3822E0-7777-4C1F-899B-CC20B520BA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368"/>
          <a:stretch/>
        </p:blipFill>
        <p:spPr>
          <a:xfrm>
            <a:off x="0" y="0"/>
            <a:ext cx="12192000" cy="6352674"/>
          </a:xfrm>
          <a:prstGeom prst="rect">
            <a:avLst/>
          </a:prstGeom>
        </p:spPr>
      </p:pic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45A214B7-7ADB-46BE-BDC7-F774AEBA11A2}"/>
              </a:ext>
            </a:extLst>
          </p:cNvPr>
          <p:cNvSpPr/>
          <p:nvPr/>
        </p:nvSpPr>
        <p:spPr>
          <a:xfrm>
            <a:off x="3965608" y="4716379"/>
            <a:ext cx="2130392" cy="1366787"/>
          </a:xfrm>
          <a:prstGeom prst="roundRect">
            <a:avLst/>
          </a:prstGeom>
          <a:noFill/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F8C641B-A349-44A8-89B6-625DB81A211F}"/>
              </a:ext>
            </a:extLst>
          </p:cNvPr>
          <p:cNvSpPr txBox="1"/>
          <p:nvPr/>
        </p:nvSpPr>
        <p:spPr>
          <a:xfrm>
            <a:off x="8085221" y="1982804"/>
            <a:ext cx="3917482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Observamos que el documento está disponible en la revista ‘Medicina oral’.</a:t>
            </a:r>
          </a:p>
          <a:p>
            <a:r>
              <a:rPr lang="es-ES" dirty="0"/>
              <a:t>Hago </a:t>
            </a:r>
            <a:r>
              <a:rPr lang="es-ES" dirty="0" err="1"/>
              <a:t>click</a:t>
            </a:r>
            <a:r>
              <a:rPr lang="es-ES" dirty="0"/>
              <a:t> en ‘disponible’</a:t>
            </a:r>
          </a:p>
        </p:txBody>
      </p:sp>
      <p:sp>
        <p:nvSpPr>
          <p:cNvPr id="5" name="Flecha: hacia abajo 4">
            <a:extLst>
              <a:ext uri="{FF2B5EF4-FFF2-40B4-BE49-F238E27FC236}">
                <a16:creationId xmlns:a16="http://schemas.microsoft.com/office/drawing/2014/main" id="{9A898B25-8F43-4365-B4A9-F83A75D685D1}"/>
              </a:ext>
            </a:extLst>
          </p:cNvPr>
          <p:cNvSpPr/>
          <p:nvPr/>
        </p:nvSpPr>
        <p:spPr>
          <a:xfrm rot="4126038">
            <a:off x="6497053" y="4408371"/>
            <a:ext cx="385010" cy="741145"/>
          </a:xfrm>
          <a:prstGeom prst="downArrow">
            <a:avLst/>
          </a:prstGeom>
          <a:solidFill>
            <a:schemeClr val="tx2">
              <a:lumMod val="90000"/>
              <a:lumOff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97322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BF9EF73-B129-479A-BCD0-F6F1CB2167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666"/>
          <a:stretch/>
        </p:blipFill>
        <p:spPr>
          <a:xfrm>
            <a:off x="0" y="0"/>
            <a:ext cx="12192000" cy="6400800"/>
          </a:xfrm>
          <a:prstGeom prst="rect">
            <a:avLst/>
          </a:prstGeom>
        </p:spPr>
      </p:pic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DC2D8235-E26D-484E-AA6B-1EDCDA86E6B2}"/>
              </a:ext>
            </a:extLst>
          </p:cNvPr>
          <p:cNvSpPr/>
          <p:nvPr/>
        </p:nvSpPr>
        <p:spPr>
          <a:xfrm>
            <a:off x="5082139" y="3185962"/>
            <a:ext cx="1722922" cy="346510"/>
          </a:xfrm>
          <a:prstGeom prst="roundRect">
            <a:avLst/>
          </a:prstGeom>
          <a:noFill/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549A3E85-8645-4425-932D-55B59FAC3A85}"/>
              </a:ext>
            </a:extLst>
          </p:cNvPr>
          <p:cNvSpPr/>
          <p:nvPr/>
        </p:nvSpPr>
        <p:spPr>
          <a:xfrm>
            <a:off x="4312118" y="5149516"/>
            <a:ext cx="972151" cy="770021"/>
          </a:xfrm>
          <a:prstGeom prst="roundRect">
            <a:avLst/>
          </a:prstGeom>
          <a:noFill/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D67F21C-3D55-4205-BBA5-F879CA139949}"/>
              </a:ext>
            </a:extLst>
          </p:cNvPr>
          <p:cNvSpPr txBox="1"/>
          <p:nvPr/>
        </p:nvSpPr>
        <p:spPr>
          <a:xfrm>
            <a:off x="8008219" y="1857676"/>
            <a:ext cx="3243714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Observo que sí está disponible y que existe la opción de solicitarlo.</a:t>
            </a:r>
          </a:p>
        </p:txBody>
      </p:sp>
      <p:sp>
        <p:nvSpPr>
          <p:cNvPr id="6" name="Flecha: hacia abajo 5">
            <a:extLst>
              <a:ext uri="{FF2B5EF4-FFF2-40B4-BE49-F238E27FC236}">
                <a16:creationId xmlns:a16="http://schemas.microsoft.com/office/drawing/2014/main" id="{62ACEF9E-7CCA-4039-BB51-DD9201A98C2F}"/>
              </a:ext>
            </a:extLst>
          </p:cNvPr>
          <p:cNvSpPr/>
          <p:nvPr/>
        </p:nvSpPr>
        <p:spPr>
          <a:xfrm rot="7409136">
            <a:off x="7269861" y="3555765"/>
            <a:ext cx="247604" cy="668085"/>
          </a:xfrm>
          <a:prstGeom prst="downArrow">
            <a:avLst/>
          </a:prstGeom>
          <a:solidFill>
            <a:schemeClr val="tx2">
              <a:lumMod val="90000"/>
              <a:lumOff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Flecha: hacia abajo 6">
            <a:extLst>
              <a:ext uri="{FF2B5EF4-FFF2-40B4-BE49-F238E27FC236}">
                <a16:creationId xmlns:a16="http://schemas.microsoft.com/office/drawing/2014/main" id="{8BB18212-2937-47BF-BF4F-59D55BF4A24E}"/>
              </a:ext>
            </a:extLst>
          </p:cNvPr>
          <p:cNvSpPr/>
          <p:nvPr/>
        </p:nvSpPr>
        <p:spPr>
          <a:xfrm rot="5400000">
            <a:off x="6594370" y="5197642"/>
            <a:ext cx="231006" cy="673769"/>
          </a:xfrm>
          <a:prstGeom prst="downArrow">
            <a:avLst/>
          </a:prstGeom>
          <a:solidFill>
            <a:schemeClr val="tx2">
              <a:lumMod val="90000"/>
              <a:lumOff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8429166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AnalogousFromDarkSeedLeftStep">
      <a:dk1>
        <a:srgbClr val="000000"/>
      </a:dk1>
      <a:lt1>
        <a:srgbClr val="FFFFFF"/>
      </a:lt1>
      <a:dk2>
        <a:srgbClr val="242A41"/>
      </a:dk2>
      <a:lt2>
        <a:srgbClr val="E3E8E2"/>
      </a:lt2>
      <a:accent1>
        <a:srgbClr val="CB29E7"/>
      </a:accent1>
      <a:accent2>
        <a:srgbClr val="7427D8"/>
      </a:accent2>
      <a:accent3>
        <a:srgbClr val="3F3CE9"/>
      </a:accent3>
      <a:accent4>
        <a:srgbClr val="1763D5"/>
      </a:accent4>
      <a:accent5>
        <a:srgbClr val="25B1D1"/>
      </a:accent5>
      <a:accent6>
        <a:srgbClr val="14B993"/>
      </a:accent6>
      <a:hlink>
        <a:srgbClr val="3C8AB4"/>
      </a:hlink>
      <a:folHlink>
        <a:srgbClr val="7F7F7F"/>
      </a:folHlink>
    </a:clrScheme>
    <a:fontScheme name="Retrospect">
      <a:majorFont>
        <a:latin typeface="Garamond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</TotalTime>
  <Words>376</Words>
  <Application>Microsoft Office PowerPoint</Application>
  <PresentationFormat>Panorámica</PresentationFormat>
  <Paragraphs>31</Paragraphs>
  <Slides>18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1" baseType="lpstr">
      <vt:lpstr>Calibri</vt:lpstr>
      <vt:lpstr>Garamond</vt:lpstr>
      <vt:lpstr>RetrospectVTI</vt:lpstr>
      <vt:lpstr>TAREA SEMINARIO 2  Grado en Odontología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TAREA SEMINARIO 2  Grado en Odontología</dc:title>
  <dc:creator>carme</dc:creator>
  <cp:lastModifiedBy>carme</cp:lastModifiedBy>
  <cp:revision>32</cp:revision>
  <dcterms:created xsi:type="dcterms:W3CDTF">2020-01-08T19:59:24Z</dcterms:created>
  <dcterms:modified xsi:type="dcterms:W3CDTF">2020-01-12T23:04:54Z</dcterms:modified>
</cp:coreProperties>
</file>